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5" autoAdjust="0"/>
    <p:restoredTop sz="94660"/>
  </p:normalViewPr>
  <p:slideViewPr>
    <p:cSldViewPr snapToGrid="0">
      <p:cViewPr>
        <p:scale>
          <a:sx n="60" d="100"/>
          <a:sy n="60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E0D4-C524-431A-82AD-30FFB1049F2E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51B2-876E-4C35-A78E-CFC6437E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28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E0D4-C524-431A-82AD-30FFB1049F2E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51B2-876E-4C35-A78E-CFC6437E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36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E0D4-C524-431A-82AD-30FFB1049F2E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51B2-876E-4C35-A78E-CFC6437E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450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E0D4-C524-431A-82AD-30FFB1049F2E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51B2-876E-4C35-A78E-CFC6437E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87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E0D4-C524-431A-82AD-30FFB1049F2E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51B2-876E-4C35-A78E-CFC6437E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81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E0D4-C524-431A-82AD-30FFB1049F2E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51B2-876E-4C35-A78E-CFC6437E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324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E0D4-C524-431A-82AD-30FFB1049F2E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51B2-876E-4C35-A78E-CFC6437E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63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E0D4-C524-431A-82AD-30FFB1049F2E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51B2-876E-4C35-A78E-CFC6437E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5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E0D4-C524-431A-82AD-30FFB1049F2E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51B2-876E-4C35-A78E-CFC6437E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615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E0D4-C524-431A-82AD-30FFB1049F2E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51B2-876E-4C35-A78E-CFC6437E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356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E0D4-C524-431A-82AD-30FFB1049F2E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51B2-876E-4C35-A78E-CFC6437E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93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CE0D4-C524-431A-82AD-30FFB1049F2E}" type="datetimeFigureOut">
              <a:rPr kumimoji="1" lang="ja-JP" altLang="en-US" smtClean="0"/>
              <a:t>2017/3/16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E51B2-876E-4C35-A78E-CFC6437E2B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718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85094" y="1711842"/>
            <a:ext cx="1502618" cy="118021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インフラ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785094" y="2955849"/>
            <a:ext cx="1502618" cy="118021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ヒト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785094" y="4194539"/>
            <a:ext cx="1502618" cy="118021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/>
              <a:t>テクノロジー</a:t>
            </a:r>
            <a:endParaRPr kumimoji="1" lang="ja-JP" altLang="en-US" sz="1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56112" y="1806421"/>
            <a:ext cx="3239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kumimoji="1" lang="ja-JP" altLang="en-US" sz="1400" dirty="0"/>
              <a:t>メーカーが海外販路開拓を実行する</a:t>
            </a:r>
            <a:br>
              <a:rPr kumimoji="1" lang="en-US" altLang="ja-JP" sz="1400" dirty="0"/>
            </a:br>
            <a:r>
              <a:rPr lang="ja-JP" altLang="en-US" sz="1400" dirty="0"/>
              <a:t>上で</a:t>
            </a:r>
            <a:r>
              <a:rPr kumimoji="1" lang="ja-JP" altLang="en-US" sz="1400" dirty="0"/>
              <a:t>必要なすべてのモノ・コト</a:t>
            </a:r>
            <a:endParaRPr kumimoji="1" lang="en-US" altLang="ja-JP" sz="1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56112" y="3007896"/>
            <a:ext cx="3060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kumimoji="1" lang="ja-JP" altLang="en-US" sz="1400" dirty="0"/>
              <a:t>メーカーの海外販路開拓に必要な</a:t>
            </a:r>
            <a:br>
              <a:rPr kumimoji="1" lang="en-US" altLang="ja-JP" sz="1400" dirty="0"/>
            </a:br>
            <a:r>
              <a:rPr kumimoji="1" lang="ja-JP" altLang="en-US" sz="1400" dirty="0"/>
              <a:t>人材の採用から人材の育成まで</a:t>
            </a:r>
            <a:endParaRPr kumimoji="1" lang="en-US" altLang="ja-JP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56112" y="4267852"/>
            <a:ext cx="3239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kumimoji="1" lang="ja-JP" altLang="en-US" sz="1400" dirty="0"/>
              <a:t>メーカーの海外販路開拓を実行する</a:t>
            </a:r>
            <a:br>
              <a:rPr kumimoji="1" lang="en-US" altLang="ja-JP" sz="1400" dirty="0"/>
            </a:br>
            <a:r>
              <a:rPr lang="ja-JP" altLang="en-US" sz="1400" dirty="0"/>
              <a:t>上での課題を解決する技術サービス</a:t>
            </a:r>
            <a:endParaRPr kumimoji="1" lang="en-US" altLang="ja-JP" sz="1400" dirty="0"/>
          </a:p>
        </p:txBody>
      </p:sp>
      <p:sp>
        <p:nvSpPr>
          <p:cNvPr id="10" name="矢印: 山形 9"/>
          <p:cNvSpPr/>
          <p:nvPr/>
        </p:nvSpPr>
        <p:spPr>
          <a:xfrm>
            <a:off x="5898588" y="1031358"/>
            <a:ext cx="2777702" cy="59896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/>
              <a:t>Advisory</a:t>
            </a:r>
          </a:p>
          <a:p>
            <a:pPr algn="ctr"/>
            <a:r>
              <a:rPr lang="ja-JP" altLang="en-US" sz="1600" dirty="0"/>
              <a:t>（助言）</a:t>
            </a:r>
            <a:endParaRPr kumimoji="1" lang="en-US" altLang="ja-JP" sz="1600" dirty="0"/>
          </a:p>
        </p:txBody>
      </p:sp>
      <p:sp>
        <p:nvSpPr>
          <p:cNvPr id="11" name="矢印: 山形 10"/>
          <p:cNvSpPr/>
          <p:nvPr/>
        </p:nvSpPr>
        <p:spPr>
          <a:xfrm>
            <a:off x="8429012" y="1031358"/>
            <a:ext cx="2777702" cy="59896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/>
              <a:t>Outsourcing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（代行）</a:t>
            </a:r>
            <a:endParaRPr kumimoji="1" lang="en-US" altLang="ja-JP" sz="1600" dirty="0"/>
          </a:p>
        </p:txBody>
      </p:sp>
      <p:sp>
        <p:nvSpPr>
          <p:cNvPr id="14" name="正方形/長方形 13"/>
          <p:cNvSpPr/>
          <p:nvPr/>
        </p:nvSpPr>
        <p:spPr>
          <a:xfrm>
            <a:off x="2374332" y="1031358"/>
            <a:ext cx="3361019" cy="598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/>
              <a:t>定義</a:t>
            </a:r>
            <a:endParaRPr kumimoji="1" lang="en-US" altLang="ja-JP" sz="1600" dirty="0"/>
          </a:p>
        </p:txBody>
      </p:sp>
      <p:sp>
        <p:nvSpPr>
          <p:cNvPr id="15" name="正方形/長方形 14"/>
          <p:cNvSpPr/>
          <p:nvPr/>
        </p:nvSpPr>
        <p:spPr>
          <a:xfrm>
            <a:off x="785094" y="1031358"/>
            <a:ext cx="1502618" cy="598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インフラ</a:t>
            </a:r>
          </a:p>
        </p:txBody>
      </p:sp>
    </p:spTree>
    <p:extLst>
      <p:ext uri="{BB962C8B-B14F-4D97-AF65-F5344CB8AC3E}">
        <p14:creationId xmlns:p14="http://schemas.microsoft.com/office/powerpoint/2010/main" val="37383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29104" y="1828804"/>
            <a:ext cx="3504590" cy="3662911"/>
            <a:chOff x="785094" y="1711842"/>
            <a:chExt cx="3779087" cy="3662911"/>
          </a:xfrm>
        </p:grpSpPr>
        <p:sp>
          <p:nvSpPr>
            <p:cNvPr id="4" name="正方形/長方形 3"/>
            <p:cNvSpPr/>
            <p:nvPr/>
          </p:nvSpPr>
          <p:spPr>
            <a:xfrm>
              <a:off x="785094" y="1711842"/>
              <a:ext cx="3701846" cy="1180214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0000" rtlCol="0" anchor="t"/>
            <a:lstStyle/>
            <a:p>
              <a:pPr algn="ctr"/>
              <a:r>
                <a:rPr kumimoji="1" lang="ja-JP" altLang="en-US" sz="1600" b="1" dirty="0"/>
                <a:t>インフラ</a:t>
              </a: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785094" y="2955849"/>
              <a:ext cx="3701846" cy="1180214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0000" rtlCol="0" anchor="t"/>
            <a:lstStyle/>
            <a:p>
              <a:pPr algn="ctr"/>
              <a:r>
                <a:rPr kumimoji="1" lang="ja-JP" altLang="en-US" sz="1600" b="1" dirty="0"/>
                <a:t>ヒト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785094" y="4194539"/>
              <a:ext cx="3701846" cy="1180214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0000" rtlCol="0" anchor="t"/>
            <a:lstStyle/>
            <a:p>
              <a:pPr algn="ctr"/>
              <a:r>
                <a:rPr lang="ja-JP" altLang="en-US" sz="1600" b="1" dirty="0"/>
                <a:t>テクノロジー</a:t>
              </a:r>
              <a:endParaRPr kumimoji="1" lang="ja-JP" altLang="en-US" sz="1600" b="1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818572" y="2325871"/>
              <a:ext cx="34937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80975" indent="-180975">
                <a:buFont typeface="Arial" panose="020B0604020202020204" pitchFamily="34" charset="0"/>
                <a:buChar char="•"/>
              </a:pPr>
              <a:r>
                <a:rPr kumimoji="1" lang="ja-JP" altLang="en-US" sz="1400" dirty="0">
                  <a:solidFill>
                    <a:schemeClr val="bg1"/>
                  </a:solidFill>
                </a:rPr>
                <a:t>メーカーが海外販路開拓を実行する</a:t>
              </a:r>
              <a:br>
                <a:rPr kumimoji="1" lang="en-US" altLang="ja-JP" sz="1400" dirty="0">
                  <a:solidFill>
                    <a:schemeClr val="bg1"/>
                  </a:solidFill>
                </a:rPr>
              </a:br>
              <a:r>
                <a:rPr lang="ja-JP" altLang="en-US" sz="1400" dirty="0">
                  <a:solidFill>
                    <a:schemeClr val="bg1"/>
                  </a:solidFill>
                </a:rPr>
                <a:t>上で基盤となる</a:t>
              </a:r>
              <a:r>
                <a:rPr kumimoji="1" lang="ja-JP" altLang="en-US" sz="1400" dirty="0">
                  <a:solidFill>
                    <a:schemeClr val="bg1"/>
                  </a:solidFill>
                </a:rPr>
                <a:t>すべてのモノ・コト</a:t>
              </a:r>
              <a:endParaRPr kumimoji="1" lang="en-US" altLang="ja-JP" sz="1400" dirty="0">
                <a:solidFill>
                  <a:schemeClr val="bg1"/>
                </a:solidFill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818572" y="3506085"/>
              <a:ext cx="30604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80975" indent="-180975">
                <a:buFont typeface="Arial" panose="020B0604020202020204" pitchFamily="34" charset="0"/>
                <a:buChar char="•"/>
              </a:pPr>
              <a:r>
                <a:rPr kumimoji="1" lang="ja-JP" altLang="en-US" sz="1400" dirty="0">
                  <a:solidFill>
                    <a:schemeClr val="bg1"/>
                  </a:solidFill>
                </a:rPr>
                <a:t>メーカーの海外販路開拓に必要な</a:t>
              </a:r>
              <a:br>
                <a:rPr kumimoji="1" lang="en-US" altLang="ja-JP" sz="1400" dirty="0">
                  <a:solidFill>
                    <a:schemeClr val="bg1"/>
                  </a:solidFill>
                </a:rPr>
              </a:br>
              <a:r>
                <a:rPr kumimoji="1" lang="ja-JP" altLang="en-US" sz="1400" dirty="0">
                  <a:solidFill>
                    <a:schemeClr val="bg1"/>
                  </a:solidFill>
                </a:rPr>
                <a:t>人材の採用から人材の育成まで</a:t>
              </a:r>
              <a:endParaRPr kumimoji="1" lang="en-US" altLang="ja-JP" sz="1400" dirty="0">
                <a:solidFill>
                  <a:schemeClr val="bg1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818572" y="4702237"/>
              <a:ext cx="374560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80975" indent="-180975">
                <a:buFont typeface="Arial" panose="020B0604020202020204" pitchFamily="34" charset="0"/>
                <a:buChar char="•"/>
              </a:pPr>
              <a:r>
                <a:rPr kumimoji="1" lang="ja-JP" altLang="en-US" sz="1400" dirty="0">
                  <a:solidFill>
                    <a:schemeClr val="bg1"/>
                  </a:solidFill>
                </a:rPr>
                <a:t>メーカーの海外販路開拓を実行する</a:t>
              </a:r>
              <a:br>
                <a:rPr kumimoji="1" lang="en-US" altLang="ja-JP" sz="1400" dirty="0">
                  <a:solidFill>
                    <a:schemeClr val="bg1"/>
                  </a:solidFill>
                </a:rPr>
              </a:br>
              <a:r>
                <a:rPr lang="ja-JP" altLang="en-US" sz="1400" dirty="0">
                  <a:solidFill>
                    <a:schemeClr val="bg1"/>
                  </a:solidFill>
                </a:rPr>
                <a:t>上で課題を解決する優れた</a:t>
              </a:r>
              <a:r>
                <a:rPr lang="en-US" altLang="ja-JP" sz="1400" dirty="0">
                  <a:solidFill>
                    <a:schemeClr val="bg1"/>
                  </a:solidFill>
                </a:rPr>
                <a:t>IT</a:t>
              </a:r>
              <a:r>
                <a:rPr lang="ja-JP" altLang="en-US" sz="1400" dirty="0">
                  <a:solidFill>
                    <a:schemeClr val="bg1"/>
                  </a:solidFill>
                </a:rPr>
                <a:t>サービス</a:t>
              </a:r>
              <a:endParaRPr kumimoji="1" lang="en-US" altLang="ja-JP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3914359" y="1112874"/>
            <a:ext cx="7479700" cy="598968"/>
            <a:chOff x="4579489" y="1112874"/>
            <a:chExt cx="5915511" cy="598968"/>
          </a:xfrm>
        </p:grpSpPr>
        <p:sp>
          <p:nvSpPr>
            <p:cNvPr id="10" name="矢印: 山形 9"/>
            <p:cNvSpPr/>
            <p:nvPr/>
          </p:nvSpPr>
          <p:spPr>
            <a:xfrm>
              <a:off x="4579489" y="1112874"/>
              <a:ext cx="3055472" cy="598968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/>
                <a:t>Advisory Service</a:t>
              </a:r>
            </a:p>
          </p:txBody>
        </p:sp>
        <p:sp>
          <p:nvSpPr>
            <p:cNvPr id="11" name="矢印: 山形 10"/>
            <p:cNvSpPr/>
            <p:nvPr/>
          </p:nvSpPr>
          <p:spPr>
            <a:xfrm>
              <a:off x="7439528" y="1112874"/>
              <a:ext cx="3055472" cy="598968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/>
                <a:t>Outsourcing Service</a:t>
              </a:r>
              <a:endParaRPr kumimoji="1" lang="en-US" altLang="ja-JP" sz="1600" dirty="0"/>
            </a:p>
          </p:txBody>
        </p:sp>
      </p:grpSp>
      <p:sp>
        <p:nvSpPr>
          <p:cNvPr id="18" name="正方形/長方形 17"/>
          <p:cNvSpPr/>
          <p:nvPr/>
        </p:nvSpPr>
        <p:spPr>
          <a:xfrm>
            <a:off x="4009334" y="2056535"/>
            <a:ext cx="840789" cy="7247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accent1"/>
                </a:solidFill>
              </a:rPr>
              <a:t>課題</a:t>
            </a:r>
            <a:endParaRPr lang="en-US" altLang="ja-JP" sz="1600" b="1" dirty="0">
              <a:solidFill>
                <a:schemeClr val="accent1"/>
              </a:solidFill>
            </a:endParaRPr>
          </a:p>
          <a:p>
            <a:pPr algn="ctr"/>
            <a:r>
              <a:rPr lang="ja-JP" altLang="en-US" sz="1600" b="1" dirty="0">
                <a:solidFill>
                  <a:schemeClr val="accent1"/>
                </a:solidFill>
              </a:rPr>
              <a:t>抽出</a:t>
            </a:r>
            <a:endParaRPr kumimoji="1" lang="en-US" altLang="ja-JP" sz="1600" b="1" dirty="0">
              <a:solidFill>
                <a:schemeClr val="accent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416860" y="2056535"/>
            <a:ext cx="2035659" cy="7247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accent1"/>
                </a:solidFill>
              </a:rPr>
              <a:t>海外販路開拓</a:t>
            </a:r>
            <a:br>
              <a:rPr lang="en-US" altLang="ja-JP" sz="1600" b="1" dirty="0">
                <a:solidFill>
                  <a:schemeClr val="accent1"/>
                </a:solidFill>
              </a:rPr>
            </a:br>
            <a:r>
              <a:rPr lang="ja-JP" altLang="en-US" sz="1600" b="1" dirty="0">
                <a:solidFill>
                  <a:schemeClr val="accent1"/>
                </a:solidFill>
              </a:rPr>
              <a:t>計画</a:t>
            </a:r>
            <a:r>
              <a:rPr kumimoji="1" lang="ja-JP" altLang="en-US" sz="1600" b="1" dirty="0">
                <a:solidFill>
                  <a:schemeClr val="accent1"/>
                </a:solidFill>
              </a:rPr>
              <a:t>精緻化</a:t>
            </a:r>
            <a:endParaRPr kumimoji="1" lang="en-US" altLang="ja-JP" sz="1600" b="1" dirty="0">
              <a:solidFill>
                <a:schemeClr val="accent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395593" y="3300542"/>
            <a:ext cx="2056927" cy="7247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accent1"/>
                </a:solidFill>
              </a:rPr>
              <a:t>人材面での</a:t>
            </a:r>
            <a:br>
              <a:rPr lang="en-US" altLang="ja-JP" sz="1600" b="1" dirty="0">
                <a:solidFill>
                  <a:schemeClr val="accent1"/>
                </a:solidFill>
              </a:rPr>
            </a:br>
            <a:r>
              <a:rPr lang="ja-JP" altLang="en-US" sz="1600" b="1" dirty="0">
                <a:solidFill>
                  <a:schemeClr val="accent1"/>
                </a:solidFill>
              </a:rPr>
              <a:t>課題・</a:t>
            </a:r>
            <a:r>
              <a:rPr kumimoji="1" lang="ja-JP" altLang="en-US" sz="1600" b="1" dirty="0">
                <a:solidFill>
                  <a:schemeClr val="accent1"/>
                </a:solidFill>
              </a:rPr>
              <a:t>解決策整理</a:t>
            </a:r>
            <a:endParaRPr kumimoji="1" lang="en-US" altLang="ja-JP" sz="1600" b="1" dirty="0">
              <a:solidFill>
                <a:schemeClr val="accent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395593" y="4529471"/>
            <a:ext cx="2056927" cy="7247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accent1"/>
                </a:solidFill>
              </a:rPr>
              <a:t>テクノロジーによる</a:t>
            </a:r>
            <a:br>
              <a:rPr lang="en-US" altLang="ja-JP" sz="1600" b="1" dirty="0">
                <a:solidFill>
                  <a:schemeClr val="accent1"/>
                </a:solidFill>
              </a:rPr>
            </a:br>
            <a:r>
              <a:rPr lang="ja-JP" altLang="en-US" sz="1600" b="1" dirty="0">
                <a:solidFill>
                  <a:schemeClr val="accent1"/>
                </a:solidFill>
              </a:rPr>
              <a:t>課題解決の可否検討</a:t>
            </a:r>
            <a:endParaRPr kumimoji="1" lang="en-US" altLang="ja-JP" sz="1600" b="1" dirty="0">
              <a:solidFill>
                <a:schemeClr val="accent1"/>
              </a:solidFill>
            </a:endParaRPr>
          </a:p>
        </p:txBody>
      </p:sp>
      <p:sp>
        <p:nvSpPr>
          <p:cNvPr id="31" name="二等辺三角形 30"/>
          <p:cNvSpPr/>
          <p:nvPr/>
        </p:nvSpPr>
        <p:spPr>
          <a:xfrm rot="5400000" flipH="1">
            <a:off x="7472167" y="3593928"/>
            <a:ext cx="397103" cy="13798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二等辺三角形 31"/>
          <p:cNvSpPr/>
          <p:nvPr/>
        </p:nvSpPr>
        <p:spPr>
          <a:xfrm rot="5400000" flipH="1">
            <a:off x="7472167" y="4813267"/>
            <a:ext cx="397103" cy="13798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888918" y="3300542"/>
            <a:ext cx="840789" cy="7247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accent1"/>
                </a:solidFill>
              </a:rPr>
              <a:t>人材</a:t>
            </a:r>
            <a:endParaRPr lang="en-US" altLang="ja-JP" sz="1600" b="1" dirty="0">
              <a:solidFill>
                <a:schemeClr val="accent1"/>
              </a:solidFill>
            </a:endParaRPr>
          </a:p>
          <a:p>
            <a:pPr algn="ctr"/>
            <a:r>
              <a:rPr kumimoji="1" lang="ja-JP" altLang="en-US" sz="1600" b="1" dirty="0">
                <a:solidFill>
                  <a:schemeClr val="accent1"/>
                </a:solidFill>
              </a:rPr>
              <a:t>紹介</a:t>
            </a:r>
            <a:endParaRPr kumimoji="1" lang="en-US" altLang="ja-JP" sz="1600" b="1" dirty="0">
              <a:solidFill>
                <a:schemeClr val="accent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9105055" y="3300542"/>
            <a:ext cx="840789" cy="7247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accent1"/>
                </a:solidFill>
              </a:rPr>
              <a:t>人材</a:t>
            </a:r>
            <a:br>
              <a:rPr kumimoji="1" lang="en-US" altLang="ja-JP" sz="1600" b="1" dirty="0">
                <a:solidFill>
                  <a:schemeClr val="accent1"/>
                </a:solidFill>
              </a:rPr>
            </a:br>
            <a:r>
              <a:rPr kumimoji="1" lang="ja-JP" altLang="en-US" sz="1600" b="1" dirty="0">
                <a:solidFill>
                  <a:schemeClr val="accent1"/>
                </a:solidFill>
              </a:rPr>
              <a:t>育成</a:t>
            </a:r>
            <a:endParaRPr kumimoji="1" lang="en-US" altLang="ja-JP" sz="1600" b="1" dirty="0">
              <a:solidFill>
                <a:schemeClr val="accent1"/>
              </a:solidFill>
            </a:endParaRPr>
          </a:p>
        </p:txBody>
      </p:sp>
      <p:sp>
        <p:nvSpPr>
          <p:cNvPr id="36" name="二等辺三角形 35"/>
          <p:cNvSpPr/>
          <p:nvPr/>
        </p:nvSpPr>
        <p:spPr>
          <a:xfrm rot="5400000" flipH="1">
            <a:off x="8718829" y="3593927"/>
            <a:ext cx="397103" cy="13798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10321193" y="3300542"/>
            <a:ext cx="840789" cy="7247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accent1"/>
                </a:solidFill>
              </a:rPr>
              <a:t>フォロー</a:t>
            </a:r>
            <a:endParaRPr kumimoji="1" lang="en-US" altLang="ja-JP" sz="1600" b="1" dirty="0">
              <a:solidFill>
                <a:schemeClr val="accent1"/>
              </a:solidFill>
            </a:endParaRPr>
          </a:p>
          <a:p>
            <a:pPr algn="ctr"/>
            <a:r>
              <a:rPr lang="ja-JP" altLang="en-US" sz="1600" b="1" dirty="0">
                <a:solidFill>
                  <a:schemeClr val="accent1"/>
                </a:solidFill>
              </a:rPr>
              <a:t>アップ</a:t>
            </a:r>
            <a:endParaRPr kumimoji="1" lang="en-US" altLang="ja-JP" sz="1600" b="1" dirty="0">
              <a:solidFill>
                <a:schemeClr val="accent1"/>
              </a:solidFill>
            </a:endParaRPr>
          </a:p>
        </p:txBody>
      </p:sp>
      <p:sp>
        <p:nvSpPr>
          <p:cNvPr id="38" name="二等辺三角形 37"/>
          <p:cNvSpPr/>
          <p:nvPr/>
        </p:nvSpPr>
        <p:spPr>
          <a:xfrm rot="5400000" flipH="1">
            <a:off x="9934966" y="3593927"/>
            <a:ext cx="397103" cy="13798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" name="コネクタ: カギ線 39"/>
          <p:cNvCxnSpPr>
            <a:stCxn id="18" idx="3"/>
            <a:endCxn id="23" idx="1"/>
          </p:cNvCxnSpPr>
          <p:nvPr/>
        </p:nvCxnSpPr>
        <p:spPr>
          <a:xfrm>
            <a:off x="4850123" y="2418911"/>
            <a:ext cx="545470" cy="1244007"/>
          </a:xfrm>
          <a:prstGeom prst="bentConnector3">
            <a:avLst>
              <a:gd name="adj1" fmla="val 26609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コネクタ: カギ線 40"/>
          <p:cNvCxnSpPr>
            <a:cxnSpLocks/>
            <a:stCxn id="18" idx="3"/>
            <a:endCxn id="28" idx="1"/>
          </p:cNvCxnSpPr>
          <p:nvPr/>
        </p:nvCxnSpPr>
        <p:spPr>
          <a:xfrm>
            <a:off x="4850123" y="2418911"/>
            <a:ext cx="545470" cy="2472936"/>
          </a:xfrm>
          <a:prstGeom prst="bentConnector3">
            <a:avLst>
              <a:gd name="adj1" fmla="val 26609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二等辺三角形 46"/>
          <p:cNvSpPr/>
          <p:nvPr/>
        </p:nvSpPr>
        <p:spPr>
          <a:xfrm rot="5400000" flipH="1">
            <a:off x="7472167" y="2349921"/>
            <a:ext cx="397103" cy="13798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7888918" y="2056535"/>
            <a:ext cx="840789" cy="7247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b="1" dirty="0">
                <a:solidFill>
                  <a:schemeClr val="accent1"/>
                </a:solidFill>
              </a:rPr>
              <a:t>必要な</a:t>
            </a:r>
            <a:br>
              <a:rPr lang="en-US" altLang="ja-JP" sz="1600" b="1" dirty="0">
                <a:solidFill>
                  <a:schemeClr val="accent1"/>
                </a:solidFill>
              </a:rPr>
            </a:br>
            <a:r>
              <a:rPr lang="ja-JP" altLang="en-US" sz="1600" b="1" dirty="0">
                <a:solidFill>
                  <a:schemeClr val="accent1"/>
                </a:solidFill>
              </a:rPr>
              <a:t>モノ全て</a:t>
            </a:r>
            <a:endParaRPr lang="en-US" altLang="ja-JP" sz="1600" b="1" dirty="0">
              <a:solidFill>
                <a:schemeClr val="accent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9105055" y="2056535"/>
            <a:ext cx="840789" cy="7247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accent1"/>
                </a:solidFill>
              </a:rPr>
              <a:t>貿易</a:t>
            </a:r>
            <a:br>
              <a:rPr lang="en-US" altLang="ja-JP" sz="1600" b="1" dirty="0">
                <a:solidFill>
                  <a:schemeClr val="accent1"/>
                </a:solidFill>
              </a:rPr>
            </a:br>
            <a:r>
              <a:rPr lang="ja-JP" altLang="en-US" sz="1600" b="1" dirty="0">
                <a:solidFill>
                  <a:schemeClr val="accent1"/>
                </a:solidFill>
              </a:rPr>
              <a:t>体制</a:t>
            </a:r>
            <a:endParaRPr kumimoji="1" lang="en-US" altLang="ja-JP" sz="1600" b="1" dirty="0">
              <a:solidFill>
                <a:schemeClr val="accent1"/>
              </a:solidFill>
            </a:endParaRPr>
          </a:p>
        </p:txBody>
      </p:sp>
      <p:sp>
        <p:nvSpPr>
          <p:cNvPr id="50" name="二等辺三角形 49"/>
          <p:cNvSpPr/>
          <p:nvPr/>
        </p:nvSpPr>
        <p:spPr>
          <a:xfrm rot="5400000" flipH="1">
            <a:off x="8718829" y="2349920"/>
            <a:ext cx="397103" cy="13798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10321193" y="2056535"/>
            <a:ext cx="840789" cy="7247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b="1" dirty="0">
                <a:solidFill>
                  <a:schemeClr val="accent1"/>
                </a:solidFill>
              </a:rPr>
              <a:t>集客</a:t>
            </a:r>
            <a:endParaRPr lang="en-US" altLang="ja-JP" sz="1600" b="1" dirty="0">
              <a:solidFill>
                <a:schemeClr val="accent1"/>
              </a:solidFill>
            </a:endParaRPr>
          </a:p>
          <a:p>
            <a:pPr algn="ctr"/>
            <a:r>
              <a:rPr lang="ja-JP" altLang="en-US" sz="1600" b="1" dirty="0">
                <a:solidFill>
                  <a:schemeClr val="accent1"/>
                </a:solidFill>
              </a:rPr>
              <a:t>商談</a:t>
            </a:r>
            <a:endParaRPr lang="en-US" altLang="ja-JP" sz="1600" b="1" dirty="0">
              <a:solidFill>
                <a:schemeClr val="accent1"/>
              </a:solidFill>
            </a:endParaRPr>
          </a:p>
        </p:txBody>
      </p:sp>
      <p:sp>
        <p:nvSpPr>
          <p:cNvPr id="52" name="二等辺三角形 51"/>
          <p:cNvSpPr/>
          <p:nvPr/>
        </p:nvSpPr>
        <p:spPr>
          <a:xfrm rot="5400000" flipH="1">
            <a:off x="9934966" y="2349920"/>
            <a:ext cx="397103" cy="13798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3" name="コネクタ: カギ線 52"/>
          <p:cNvCxnSpPr>
            <a:cxnSpLocks/>
            <a:stCxn id="18" idx="3"/>
            <a:endCxn id="19" idx="1"/>
          </p:cNvCxnSpPr>
          <p:nvPr/>
        </p:nvCxnSpPr>
        <p:spPr>
          <a:xfrm>
            <a:off x="4850123" y="2418911"/>
            <a:ext cx="566737" cy="0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/>
          <p:cNvSpPr/>
          <p:nvPr/>
        </p:nvSpPr>
        <p:spPr>
          <a:xfrm>
            <a:off x="7888918" y="4529471"/>
            <a:ext cx="2056926" cy="7247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accent1"/>
                </a:solidFill>
              </a:rPr>
              <a:t>課題解決に寄与する</a:t>
            </a:r>
            <a:br>
              <a:rPr lang="en-US" altLang="ja-JP" sz="1600" b="1" dirty="0">
                <a:solidFill>
                  <a:schemeClr val="accent1"/>
                </a:solidFill>
              </a:rPr>
            </a:br>
            <a:r>
              <a:rPr lang="en-US" altLang="ja-JP" sz="1600" b="1" dirty="0">
                <a:solidFill>
                  <a:schemeClr val="accent1"/>
                </a:solidFill>
              </a:rPr>
              <a:t>IT</a:t>
            </a:r>
            <a:r>
              <a:rPr lang="ja-JP" altLang="en-US" sz="1600" b="1" dirty="0">
                <a:solidFill>
                  <a:schemeClr val="accent1"/>
                </a:solidFill>
              </a:rPr>
              <a:t>サービス</a:t>
            </a:r>
            <a:r>
              <a:rPr kumimoji="1" lang="ja-JP" altLang="en-US" sz="1600" b="1" dirty="0">
                <a:solidFill>
                  <a:schemeClr val="accent1"/>
                </a:solidFill>
              </a:rPr>
              <a:t>紹介</a:t>
            </a:r>
            <a:endParaRPr kumimoji="1" lang="en-US" altLang="ja-JP" sz="1600" b="1" dirty="0">
              <a:solidFill>
                <a:schemeClr val="accent1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0321193" y="4529471"/>
            <a:ext cx="840789" cy="7247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accent1"/>
                </a:solidFill>
              </a:rPr>
              <a:t>フォロー</a:t>
            </a:r>
            <a:endParaRPr kumimoji="1" lang="en-US" altLang="ja-JP" sz="1600" b="1" dirty="0">
              <a:solidFill>
                <a:schemeClr val="accent1"/>
              </a:solidFill>
            </a:endParaRPr>
          </a:p>
          <a:p>
            <a:pPr algn="ctr"/>
            <a:r>
              <a:rPr lang="ja-JP" altLang="en-US" sz="1600" b="1" dirty="0">
                <a:solidFill>
                  <a:schemeClr val="accent1"/>
                </a:solidFill>
              </a:rPr>
              <a:t>アップ</a:t>
            </a:r>
            <a:endParaRPr kumimoji="1" lang="en-US" altLang="ja-JP" sz="1600" b="1" dirty="0">
              <a:solidFill>
                <a:schemeClr val="accent1"/>
              </a:solidFill>
            </a:endParaRPr>
          </a:p>
        </p:txBody>
      </p:sp>
      <p:sp>
        <p:nvSpPr>
          <p:cNvPr id="58" name="二等辺三角形 57"/>
          <p:cNvSpPr/>
          <p:nvPr/>
        </p:nvSpPr>
        <p:spPr>
          <a:xfrm rot="5400000" flipH="1">
            <a:off x="9934966" y="4822856"/>
            <a:ext cx="397103" cy="13798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571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96</Words>
  <Application>Microsoft Office PowerPoint</Application>
  <PresentationFormat>ワイド画面</PresentationFormat>
  <Paragraphs>37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小木曽尚史</dc:creator>
  <cp:lastModifiedBy>小木曽尚史</cp:lastModifiedBy>
  <cp:revision>11</cp:revision>
  <dcterms:created xsi:type="dcterms:W3CDTF">2017-03-16T03:12:45Z</dcterms:created>
  <dcterms:modified xsi:type="dcterms:W3CDTF">2017-03-16T03:40:59Z</dcterms:modified>
</cp:coreProperties>
</file>